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7" r:id="rId4"/>
    <p:sldId id="259" r:id="rId5"/>
    <p:sldId id="258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37A4E-7294-485A-BC27-13FAC6F19F69}" type="datetimeFigureOut">
              <a:rPr lang="ko-KR" altLang="en-US" smtClean="0"/>
              <a:t>2023-05-09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0CEBF-2F13-4635-A90D-4C33B2BE6E5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2832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37A4E-7294-485A-BC27-13FAC6F19F69}" type="datetimeFigureOut">
              <a:rPr lang="ko-KR" altLang="en-US" smtClean="0"/>
              <a:t>2023-05-09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0CEBF-2F13-4635-A90D-4C33B2BE6E5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4610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37A4E-7294-485A-BC27-13FAC6F19F69}" type="datetimeFigureOut">
              <a:rPr lang="ko-KR" altLang="en-US" smtClean="0"/>
              <a:t>2023-05-09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0CEBF-2F13-4635-A90D-4C33B2BE6E5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5612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37A4E-7294-485A-BC27-13FAC6F19F69}" type="datetimeFigureOut">
              <a:rPr lang="ko-KR" altLang="en-US" smtClean="0"/>
              <a:t>2023-05-09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0CEBF-2F13-4635-A90D-4C33B2BE6E5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9972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37A4E-7294-485A-BC27-13FAC6F19F69}" type="datetimeFigureOut">
              <a:rPr lang="ko-KR" altLang="en-US" smtClean="0"/>
              <a:t>2023-05-09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0CEBF-2F13-4635-A90D-4C33B2BE6E5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8412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37A4E-7294-485A-BC27-13FAC6F19F69}" type="datetimeFigureOut">
              <a:rPr lang="ko-KR" altLang="en-US" smtClean="0"/>
              <a:t>2023-05-09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0CEBF-2F13-4635-A90D-4C33B2BE6E5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6714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37A4E-7294-485A-BC27-13FAC6F19F69}" type="datetimeFigureOut">
              <a:rPr lang="ko-KR" altLang="en-US" smtClean="0"/>
              <a:t>2023-05-09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0CEBF-2F13-4635-A90D-4C33B2BE6E5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4241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37A4E-7294-485A-BC27-13FAC6F19F69}" type="datetimeFigureOut">
              <a:rPr lang="ko-KR" altLang="en-US" smtClean="0"/>
              <a:t>2023-05-09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0CEBF-2F13-4635-A90D-4C33B2BE6E5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969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37A4E-7294-485A-BC27-13FAC6F19F69}" type="datetimeFigureOut">
              <a:rPr lang="ko-KR" altLang="en-US" smtClean="0"/>
              <a:t>2023-05-09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0CEBF-2F13-4635-A90D-4C33B2BE6E5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9003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37A4E-7294-485A-BC27-13FAC6F19F69}" type="datetimeFigureOut">
              <a:rPr lang="ko-KR" altLang="en-US" smtClean="0"/>
              <a:t>2023-05-09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0CEBF-2F13-4635-A90D-4C33B2BE6E5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2300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37A4E-7294-485A-BC27-13FAC6F19F69}" type="datetimeFigureOut">
              <a:rPr lang="ko-KR" altLang="en-US" smtClean="0"/>
              <a:t>2023-05-09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0CEBF-2F13-4635-A90D-4C33B2BE6E5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9890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F37A4E-7294-485A-BC27-13FAC6F19F69}" type="datetimeFigureOut">
              <a:rPr lang="ko-KR" altLang="en-US" smtClean="0"/>
              <a:t>2023-05-09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0CEBF-2F13-4635-A90D-4C33B2BE6E5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045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84849" y="2504476"/>
            <a:ext cx="10515600" cy="1325563"/>
          </a:xfrm>
        </p:spPr>
        <p:txBody>
          <a:bodyPr/>
          <a:lstStyle/>
          <a:p>
            <a:pPr algn="ctr"/>
            <a:r>
              <a:rPr lang="en-US" altLang="ko-KR" dirty="0" smtClean="0"/>
              <a:t>KMBIM3.0 </a:t>
            </a:r>
            <a:r>
              <a:rPr lang="ko-KR" altLang="en-US" smtClean="0"/>
              <a:t>수정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0375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1.</a:t>
            </a:r>
            <a:r>
              <a:rPr lang="ko-KR" altLang="en-US" smtClean="0"/>
              <a:t>파이프 </a:t>
            </a:r>
            <a:r>
              <a:rPr lang="ko-KR" altLang="en-US" dirty="0" smtClean="0"/>
              <a:t>세그먼트 코드 정의 및 기입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66354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파이프 세그먼트 코드 정의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875916" y="1543231"/>
            <a:ext cx="3477883" cy="191596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ko-KR" altLang="en-US" sz="1200" dirty="0" smtClean="0"/>
              <a:t>파이프 </a:t>
            </a:r>
            <a:r>
              <a:rPr lang="ko-KR" altLang="en-US" sz="1200" dirty="0" err="1" smtClean="0"/>
              <a:t>세그먼트별</a:t>
            </a:r>
            <a:r>
              <a:rPr lang="ko-KR" altLang="en-US" sz="1200" dirty="0" smtClean="0"/>
              <a:t> 코드가 정의된 파일</a:t>
            </a:r>
            <a:r>
              <a:rPr lang="en-US" altLang="ko-KR" sz="1200" dirty="0"/>
              <a:t> </a:t>
            </a:r>
            <a:r>
              <a:rPr lang="ko-KR" altLang="en-US" sz="1200" smtClean="0"/>
              <a:t>또는 저장할 파일명</a:t>
            </a:r>
            <a:r>
              <a:rPr lang="en-US" altLang="ko-KR" sz="1200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ko-KR" altLang="en-US" sz="1200" dirty="0" smtClean="0"/>
              <a:t>현재 프로젝트에 포함된 모든 배관 세그먼트 이름 목록</a:t>
            </a:r>
            <a:r>
              <a:rPr lang="en-US" altLang="ko-KR" sz="1200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ko-KR" altLang="en-US" sz="1200" dirty="0" smtClean="0"/>
              <a:t>현재 선택한 세그먼트의 모든 </a:t>
            </a:r>
            <a:r>
              <a:rPr lang="ko-KR" altLang="en-US" sz="1200" dirty="0" err="1" smtClean="0"/>
              <a:t>관경</a:t>
            </a:r>
            <a:r>
              <a:rPr lang="ko-KR" altLang="en-US" sz="1200" dirty="0" smtClean="0"/>
              <a:t> 목록</a:t>
            </a:r>
            <a:r>
              <a:rPr lang="en-US" altLang="ko-KR" sz="1200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ko-KR" altLang="en-US" sz="1200" dirty="0" smtClean="0"/>
              <a:t>현재 선택한 세그먼트의 </a:t>
            </a:r>
            <a:r>
              <a:rPr lang="ko-KR" altLang="en-US" sz="1200" dirty="0" err="1" smtClean="0"/>
              <a:t>관경에</a:t>
            </a:r>
            <a:r>
              <a:rPr lang="ko-KR" altLang="en-US" sz="1200" dirty="0" smtClean="0"/>
              <a:t> 정의할 코드 이름</a:t>
            </a:r>
            <a:r>
              <a:rPr lang="en-US" altLang="ko-KR" sz="1200" dirty="0" smtClean="0"/>
              <a:t>(</a:t>
            </a:r>
            <a:r>
              <a:rPr lang="ko-KR" altLang="en-US" sz="1200" smtClean="0"/>
              <a:t>프로젝트 매개변수</a:t>
            </a:r>
            <a:r>
              <a:rPr lang="en-US" altLang="ko-KR" sz="1200" dirty="0" smtClean="0"/>
              <a:t>)</a:t>
            </a:r>
            <a:r>
              <a:rPr lang="ko-KR" altLang="en-US" sz="1200" smtClean="0"/>
              <a:t> </a:t>
            </a:r>
            <a:r>
              <a:rPr lang="ko-KR" altLang="en-US" sz="1200" dirty="0" smtClean="0"/>
              <a:t>및 값</a:t>
            </a:r>
            <a:r>
              <a:rPr lang="en-US" altLang="ko-KR" sz="1200" dirty="0"/>
              <a:t> </a:t>
            </a:r>
            <a:r>
              <a:rPr lang="ko-KR" altLang="en-US" sz="1200" smtClean="0"/>
              <a:t>세트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sp>
        <p:nvSpPr>
          <p:cNvPr id="8" name="내용 개체 틀 2"/>
          <p:cNvSpPr txBox="1">
            <a:spLocks/>
          </p:cNvSpPr>
          <p:nvPr/>
        </p:nvSpPr>
        <p:spPr>
          <a:xfrm>
            <a:off x="951871" y="5287993"/>
            <a:ext cx="6810375" cy="517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ko-KR" sz="1200" dirty="0" smtClean="0">
                <a:solidFill>
                  <a:srgbClr val="FF0000"/>
                </a:solidFill>
              </a:rPr>
              <a:t>*</a:t>
            </a:r>
            <a:r>
              <a:rPr lang="ko-KR" altLang="en-US" sz="1200" smtClean="0">
                <a:solidFill>
                  <a:srgbClr val="FF0000"/>
                </a:solidFill>
              </a:rPr>
              <a:t>코드 이름</a:t>
            </a:r>
            <a:r>
              <a:rPr lang="en-US" altLang="ko-KR" sz="1200" dirty="0" smtClean="0">
                <a:solidFill>
                  <a:srgbClr val="FF0000"/>
                </a:solidFill>
              </a:rPr>
              <a:t>(1,2,3)</a:t>
            </a:r>
            <a:r>
              <a:rPr lang="ko-KR" altLang="en-US" sz="1200" smtClean="0">
                <a:solidFill>
                  <a:srgbClr val="FF0000"/>
                </a:solidFill>
              </a:rPr>
              <a:t>은 프로젝트 매개변수로 추가된 파라미터들 중 배관 카테고리로 정의된 매개변수가 목록에 표시됩니다</a:t>
            </a:r>
            <a:r>
              <a:rPr lang="en-US" altLang="ko-KR" sz="1200" dirty="0" smtClean="0">
                <a:solidFill>
                  <a:srgbClr val="FF0000"/>
                </a:solidFill>
              </a:rPr>
              <a:t>.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871" y="1365310"/>
            <a:ext cx="6371955" cy="391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541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968" y="1771650"/>
            <a:ext cx="2162175" cy="200025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0040" y="1771650"/>
            <a:ext cx="8134350" cy="4619625"/>
          </a:xfrm>
          <a:prstGeom prst="rect">
            <a:avLst/>
          </a:prstGeom>
        </p:spPr>
      </p:pic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ko-KR" altLang="en-US" dirty="0" smtClean="0"/>
              <a:t>프로젝트 매개변수 작성</a:t>
            </a:r>
            <a:endParaRPr lang="ko-KR" altLang="en-US" dirty="0"/>
          </a:p>
        </p:txBody>
      </p:sp>
      <p:cxnSp>
        <p:nvCxnSpPr>
          <p:cNvPr id="8" name="구부러진 연결선 7"/>
          <p:cNvCxnSpPr/>
          <p:nvPr/>
        </p:nvCxnSpPr>
        <p:spPr>
          <a:xfrm rot="16200000" flipV="1">
            <a:off x="2424025" y="2855344"/>
            <a:ext cx="1449238" cy="793629"/>
          </a:xfrm>
          <a:prstGeom prst="curvedConnector3">
            <a:avLst/>
          </a:prstGeom>
          <a:ln w="38100">
            <a:solidFill>
              <a:srgbClr val="C000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내용 개체 틀 2"/>
          <p:cNvSpPr>
            <a:spLocks noGrp="1"/>
          </p:cNvSpPr>
          <p:nvPr>
            <p:ph idx="1"/>
          </p:nvPr>
        </p:nvSpPr>
        <p:spPr>
          <a:xfrm>
            <a:off x="838200" y="4199045"/>
            <a:ext cx="2143125" cy="108894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ko-KR" sz="1200" i="1" dirty="0" smtClean="0"/>
              <a:t>-</a:t>
            </a:r>
            <a:r>
              <a:rPr lang="ko-KR" altLang="en-US" sz="1200" i="1" smtClean="0"/>
              <a:t>매개변수 </a:t>
            </a:r>
            <a:r>
              <a:rPr lang="ko-KR" altLang="en-US" sz="1200" i="1" dirty="0" smtClean="0"/>
              <a:t>유형은 </a:t>
            </a:r>
            <a:r>
              <a:rPr lang="ko-KR" altLang="en-US" sz="1200" i="1" dirty="0" smtClean="0">
                <a:solidFill>
                  <a:srgbClr val="00B0F0"/>
                </a:solidFill>
              </a:rPr>
              <a:t>프로젝트 매개변수</a:t>
            </a:r>
            <a:r>
              <a:rPr lang="ko-KR" altLang="en-US" sz="1200" i="1" dirty="0" smtClean="0"/>
              <a:t> 또는 </a:t>
            </a:r>
            <a:r>
              <a:rPr lang="ko-KR" altLang="en-US" sz="1200" i="1" dirty="0" smtClean="0">
                <a:solidFill>
                  <a:srgbClr val="00B0F0"/>
                </a:solidFill>
              </a:rPr>
              <a:t>공유 매개변수</a:t>
            </a:r>
            <a:r>
              <a:rPr lang="ko-KR" altLang="en-US" sz="1200" i="1" dirty="0" smtClean="0"/>
              <a:t>일 수 있습니다</a:t>
            </a:r>
            <a:r>
              <a:rPr lang="en-US" altLang="ko-KR" sz="1200" i="1" dirty="0" smtClean="0"/>
              <a:t>.</a:t>
            </a:r>
          </a:p>
          <a:p>
            <a:pPr marL="0" indent="0">
              <a:buNone/>
            </a:pPr>
            <a:r>
              <a:rPr lang="en-US" altLang="ko-KR" sz="1200" i="1" dirty="0" smtClean="0"/>
              <a:t>-</a:t>
            </a:r>
            <a:r>
              <a:rPr lang="ko-KR" altLang="en-US" sz="1200" i="1" smtClean="0"/>
              <a:t>코드 </a:t>
            </a:r>
            <a:r>
              <a:rPr lang="ko-KR" altLang="en-US" sz="1200" i="1" dirty="0" smtClean="0"/>
              <a:t>이름에 사용될 </a:t>
            </a:r>
            <a:r>
              <a:rPr lang="ko-KR" altLang="en-US" sz="1200" i="1" smtClean="0"/>
              <a:t>프로젝트 매개변수는 </a:t>
            </a:r>
            <a:r>
              <a:rPr lang="ko-KR" altLang="en-US" sz="1200" i="1" dirty="0" smtClean="0">
                <a:solidFill>
                  <a:srgbClr val="C00000"/>
                </a:solidFill>
              </a:rPr>
              <a:t>배관</a:t>
            </a:r>
            <a:r>
              <a:rPr lang="ko-KR" altLang="en-US" sz="1200" i="1" dirty="0" smtClean="0"/>
              <a:t> 카테고리로 지정되어야 합니다</a:t>
            </a:r>
            <a:r>
              <a:rPr lang="en-US" altLang="ko-KR" sz="1200" i="1" dirty="0" smtClean="0"/>
              <a:t>.</a:t>
            </a:r>
          </a:p>
        </p:txBody>
      </p:sp>
      <p:sp>
        <p:nvSpPr>
          <p:cNvPr id="15" name="내용 개체 틀 2"/>
          <p:cNvSpPr txBox="1">
            <a:spLocks/>
          </p:cNvSpPr>
          <p:nvPr/>
        </p:nvSpPr>
        <p:spPr>
          <a:xfrm>
            <a:off x="3269501" y="1445512"/>
            <a:ext cx="2561956" cy="336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ko-KR" altLang="en-US" sz="1200" dirty="0" smtClean="0"/>
              <a:t>관리</a:t>
            </a:r>
            <a:r>
              <a:rPr lang="en-US" altLang="ko-KR" sz="1200" dirty="0"/>
              <a:t> </a:t>
            </a:r>
            <a:r>
              <a:rPr lang="en-US" altLang="ko-KR" sz="1200" dirty="0" smtClean="0"/>
              <a:t>-&gt; </a:t>
            </a:r>
            <a:r>
              <a:rPr lang="ko-KR" altLang="en-US" sz="1200" smtClean="0"/>
              <a:t>프로젝트 매개변수</a:t>
            </a:r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val="501772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코드 기입</a:t>
            </a:r>
            <a:endParaRPr lang="ko-KR" altLang="en-US" dirty="0"/>
          </a:p>
        </p:txBody>
      </p:sp>
      <p:sp>
        <p:nvSpPr>
          <p:cNvPr id="5" name="내용 개체 틀 2"/>
          <p:cNvSpPr>
            <a:spLocks noGrp="1"/>
          </p:cNvSpPr>
          <p:nvPr>
            <p:ph idx="1"/>
          </p:nvPr>
        </p:nvSpPr>
        <p:spPr>
          <a:xfrm>
            <a:off x="7599873" y="1690688"/>
            <a:ext cx="3753927" cy="7850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200" dirty="0" smtClean="0">
                <a:solidFill>
                  <a:srgbClr val="FF0000"/>
                </a:solidFill>
              </a:rPr>
              <a:t>◀</a:t>
            </a:r>
            <a:r>
              <a:rPr lang="ko-KR" altLang="en-US" sz="1200" dirty="0" smtClean="0"/>
              <a:t>미리 정의한 배관 세그먼트 코드 정의 파일에서 현재 선택한 파이프의 배관 세그먼트</a:t>
            </a:r>
            <a:r>
              <a:rPr lang="en-US" altLang="ko-KR" sz="1200" dirty="0" smtClean="0"/>
              <a:t>(</a:t>
            </a:r>
            <a:r>
              <a:rPr lang="en-US" altLang="ko-KR" sz="1200" dirty="0">
                <a:latin typeface="맑은 고딕" panose="020B0503020000020004" pitchFamily="50" charset="-127"/>
              </a:rPr>
              <a:t>②) </a:t>
            </a:r>
            <a:r>
              <a:rPr lang="ko-KR" altLang="en-US" sz="1200" smtClean="0"/>
              <a:t>와  파이프의 크기</a:t>
            </a:r>
            <a:r>
              <a:rPr lang="en-US" altLang="ko-KR" sz="1200" dirty="0" smtClean="0"/>
              <a:t>(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③)</a:t>
            </a:r>
            <a:r>
              <a:rPr lang="ko-KR" altLang="en-US" sz="12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가</a:t>
            </a:r>
            <a:r>
              <a:rPr lang="ko-KR" altLang="en-US" sz="1200" smtClean="0"/>
              <a:t> 일치한 코드를 찾아 해당 코드를 기입</a:t>
            </a:r>
            <a:r>
              <a:rPr lang="en-US" altLang="ko-KR" sz="1200" dirty="0" smtClean="0"/>
              <a:t>(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④)</a:t>
            </a:r>
            <a:r>
              <a:rPr lang="ko-KR" altLang="en-US" sz="1200" smtClean="0"/>
              <a:t>합니다</a:t>
            </a:r>
            <a:r>
              <a:rPr lang="en-US" altLang="ko-KR" sz="1200" dirty="0" smtClean="0"/>
              <a:t>.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625" y="1690688"/>
            <a:ext cx="5791111" cy="410628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9873" y="2552160"/>
            <a:ext cx="4171950" cy="340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372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2.</a:t>
            </a:r>
            <a:r>
              <a:rPr lang="ko-KR" altLang="en-US" smtClean="0"/>
              <a:t>간섭회피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873252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2.1</a:t>
            </a:r>
            <a:r>
              <a:rPr lang="ko-KR" altLang="en-US" smtClean="0"/>
              <a:t>배관 간섭회피</a:t>
            </a:r>
            <a:endParaRPr lang="ko-KR" altLang="en-US" dirty="0"/>
          </a:p>
        </p:txBody>
      </p:sp>
      <p:sp>
        <p:nvSpPr>
          <p:cNvPr id="8" name="내용 개체 틀 2"/>
          <p:cNvSpPr txBox="1">
            <a:spLocks/>
          </p:cNvSpPr>
          <p:nvPr/>
        </p:nvSpPr>
        <p:spPr>
          <a:xfrm>
            <a:off x="951872" y="4675517"/>
            <a:ext cx="4310242" cy="11300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ko-KR" sz="1200" dirty="0" smtClean="0">
                <a:solidFill>
                  <a:srgbClr val="FF0000"/>
                </a:solidFill>
              </a:rPr>
              <a:t>*</a:t>
            </a:r>
            <a:r>
              <a:rPr lang="ko-KR" altLang="en-US" sz="1200" smtClean="0">
                <a:solidFill>
                  <a:srgbClr val="FF0000"/>
                </a:solidFill>
              </a:rPr>
              <a:t>간섭요소</a:t>
            </a:r>
            <a:r>
              <a:rPr lang="en-US" altLang="ko-KR" sz="1200" dirty="0" smtClean="0">
                <a:solidFill>
                  <a:srgbClr val="FF0000"/>
                </a:solidFill>
              </a:rPr>
              <a:t>(</a:t>
            </a:r>
            <a:r>
              <a:rPr lang="ko-KR" altLang="en-US" sz="1200" smtClean="0">
                <a:solidFill>
                  <a:srgbClr val="FF0000"/>
                </a:solidFill>
              </a:rPr>
              <a:t>배관</a:t>
            </a:r>
            <a:r>
              <a:rPr lang="en-US" altLang="ko-KR" sz="1200" dirty="0" smtClean="0">
                <a:solidFill>
                  <a:srgbClr val="FF0000"/>
                </a:solidFill>
              </a:rPr>
              <a:t>)</a:t>
            </a:r>
            <a:r>
              <a:rPr lang="ko-KR" altLang="en-US" sz="1200" smtClean="0">
                <a:solidFill>
                  <a:srgbClr val="FF0000"/>
                </a:solidFill>
              </a:rPr>
              <a:t>의 간격이  회피요소</a:t>
            </a:r>
            <a:r>
              <a:rPr lang="en-US" altLang="ko-KR" sz="1200" dirty="0" smtClean="0">
                <a:solidFill>
                  <a:srgbClr val="FF0000"/>
                </a:solidFill>
              </a:rPr>
              <a:t>(</a:t>
            </a:r>
            <a:r>
              <a:rPr lang="ko-KR" altLang="en-US" sz="1200" smtClean="0">
                <a:solidFill>
                  <a:srgbClr val="FF0000"/>
                </a:solidFill>
              </a:rPr>
              <a:t>배관</a:t>
            </a:r>
            <a:r>
              <a:rPr lang="en-US" altLang="ko-KR" sz="1200" dirty="0" smtClean="0">
                <a:solidFill>
                  <a:srgbClr val="FF0000"/>
                </a:solidFill>
              </a:rPr>
              <a:t>) </a:t>
            </a:r>
            <a:r>
              <a:rPr lang="ko-KR" altLang="en-US" sz="1200" smtClean="0">
                <a:solidFill>
                  <a:srgbClr val="FF0000"/>
                </a:solidFill>
              </a:rPr>
              <a:t>관경의 </a:t>
            </a:r>
            <a:r>
              <a:rPr lang="en-US" altLang="ko-KR" sz="1200" dirty="0" smtClean="0">
                <a:solidFill>
                  <a:srgbClr val="FF0000"/>
                </a:solidFill>
              </a:rPr>
              <a:t>4</a:t>
            </a:r>
            <a:r>
              <a:rPr lang="ko-KR" altLang="en-US" sz="1200" smtClean="0">
                <a:solidFill>
                  <a:srgbClr val="FF0000"/>
                </a:solidFill>
              </a:rPr>
              <a:t>배보다 작을 경우 건너 띄도록 하였습니다</a:t>
            </a:r>
            <a:r>
              <a:rPr lang="en-US" altLang="ko-KR" sz="1200" dirty="0" smtClean="0">
                <a:solidFill>
                  <a:srgbClr val="FF0000"/>
                </a:solidFill>
              </a:rPr>
              <a:t>.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871" y="1481723"/>
            <a:ext cx="4986623" cy="2831485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8844" y="3024159"/>
            <a:ext cx="6562725" cy="367665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2715" y="672771"/>
            <a:ext cx="2375140" cy="2035834"/>
          </a:xfrm>
          <a:prstGeom prst="rect">
            <a:avLst/>
          </a:prstGeom>
        </p:spPr>
      </p:pic>
      <p:sp>
        <p:nvSpPr>
          <p:cNvPr id="10" name="내용 개체 틀 2"/>
          <p:cNvSpPr txBox="1">
            <a:spLocks/>
          </p:cNvSpPr>
          <p:nvPr/>
        </p:nvSpPr>
        <p:spPr>
          <a:xfrm>
            <a:off x="8720206" y="1027906"/>
            <a:ext cx="3003092" cy="11300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ko-KR" sz="12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①</a:t>
            </a:r>
            <a:r>
              <a:rPr lang="ko-KR" altLang="en-US" sz="120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</a:t>
            </a:r>
            <a:r>
              <a:rPr lang="en-US" altLang="ko-KR" sz="12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②</a:t>
            </a:r>
            <a:r>
              <a:rPr lang="ko-KR" altLang="en-US" sz="120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간격이 같도록 조정하지 못했습니다</a:t>
            </a:r>
            <a:r>
              <a:rPr lang="en-US" altLang="ko-KR" sz="12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946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2.2</a:t>
            </a:r>
            <a:r>
              <a:rPr lang="ko-KR" altLang="en-US" smtClean="0"/>
              <a:t>덕트 간섭회피</a:t>
            </a:r>
            <a:endParaRPr lang="ko-KR" altLang="en-US" dirty="0"/>
          </a:p>
        </p:txBody>
      </p:sp>
      <p:sp>
        <p:nvSpPr>
          <p:cNvPr id="8" name="내용 개체 틀 2"/>
          <p:cNvSpPr txBox="1">
            <a:spLocks/>
          </p:cNvSpPr>
          <p:nvPr/>
        </p:nvSpPr>
        <p:spPr>
          <a:xfrm>
            <a:off x="6370698" y="1690688"/>
            <a:ext cx="4310242" cy="11300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ko-KR" sz="1200" dirty="0" smtClean="0">
                <a:solidFill>
                  <a:srgbClr val="FF0000"/>
                </a:solidFill>
              </a:rPr>
              <a:t>*</a:t>
            </a:r>
            <a:r>
              <a:rPr lang="ko-KR" altLang="en-US" sz="1200" smtClean="0">
                <a:solidFill>
                  <a:srgbClr val="FF0000"/>
                </a:solidFill>
              </a:rPr>
              <a:t>덕트 회피 시 시스템 유형이 불일치</a:t>
            </a:r>
            <a:r>
              <a:rPr lang="en-US" altLang="ko-KR" sz="1200" dirty="0" smtClean="0">
                <a:solidFill>
                  <a:srgbClr val="FF0000"/>
                </a:solidFill>
              </a:rPr>
              <a:t>(</a:t>
            </a:r>
            <a:r>
              <a:rPr lang="en-US" altLang="ko-KR" sz="12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①)</a:t>
            </a:r>
            <a:r>
              <a:rPr lang="ko-KR" altLang="en-US" sz="120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했던 문제를 수정</a:t>
            </a:r>
            <a:r>
              <a:rPr lang="en-US" altLang="ko-KR" sz="12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(②)</a:t>
            </a:r>
            <a:r>
              <a:rPr lang="ko-KR" altLang="en-US" sz="120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하였습니다</a:t>
            </a:r>
            <a:r>
              <a:rPr lang="en-US" altLang="ko-KR" sz="12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849" y="1424527"/>
            <a:ext cx="5408400" cy="4018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153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r>
              <a:rPr lang="en-US" altLang="ko-KR" dirty="0" smtClean="0"/>
              <a:t>. </a:t>
            </a:r>
            <a:r>
              <a:rPr lang="ko-KR" altLang="en-US" smtClean="0"/>
              <a:t>단열재</a:t>
            </a:r>
            <a:endParaRPr lang="ko-KR" altLang="en-US" dirty="0"/>
          </a:p>
        </p:txBody>
      </p:sp>
      <p:sp>
        <p:nvSpPr>
          <p:cNvPr id="8" name="내용 개체 틀 2"/>
          <p:cNvSpPr txBox="1">
            <a:spLocks/>
          </p:cNvSpPr>
          <p:nvPr/>
        </p:nvSpPr>
        <p:spPr>
          <a:xfrm>
            <a:off x="6638395" y="1837337"/>
            <a:ext cx="4310242" cy="11300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ko-KR" sz="1200" dirty="0" smtClean="0">
                <a:solidFill>
                  <a:srgbClr val="FF0000"/>
                </a:solidFill>
              </a:rPr>
              <a:t>*</a:t>
            </a:r>
            <a:r>
              <a:rPr lang="ko-KR" altLang="en-US" sz="1200" smtClean="0">
                <a:solidFill>
                  <a:srgbClr val="FF0000"/>
                </a:solidFill>
              </a:rPr>
              <a:t>배관 단열재 유형 및 관경 설정 문제 수정했습니다</a:t>
            </a:r>
            <a:r>
              <a:rPr lang="en-US" altLang="ko-KR" sz="1200" dirty="0" smtClean="0">
                <a:solidFill>
                  <a:srgbClr val="FF0000"/>
                </a:solidFill>
              </a:rPr>
              <a:t>.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197" y="1595887"/>
            <a:ext cx="5504201" cy="427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112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smtClean="0"/>
              <a:t>슬리브</a:t>
            </a:r>
            <a:endParaRPr lang="ko-KR" altLang="en-US" dirty="0"/>
          </a:p>
        </p:txBody>
      </p:sp>
      <p:sp>
        <p:nvSpPr>
          <p:cNvPr id="8" name="내용 개체 틀 2"/>
          <p:cNvSpPr txBox="1">
            <a:spLocks/>
          </p:cNvSpPr>
          <p:nvPr/>
        </p:nvSpPr>
        <p:spPr>
          <a:xfrm>
            <a:off x="6025920" y="1786096"/>
            <a:ext cx="4310242" cy="318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ko-KR" altLang="en-US" sz="1200" dirty="0" smtClean="0">
                <a:solidFill>
                  <a:srgbClr val="FF0000"/>
                </a:solidFill>
              </a:rPr>
              <a:t>▼ 바닥 </a:t>
            </a:r>
            <a:r>
              <a:rPr lang="ko-KR" altLang="en-US" sz="1200" dirty="0" err="1" smtClean="0">
                <a:solidFill>
                  <a:srgbClr val="FF0000"/>
                </a:solidFill>
              </a:rPr>
              <a:t>슬리브</a:t>
            </a:r>
            <a:r>
              <a:rPr lang="ko-KR" altLang="en-US" sz="1200" dirty="0" smtClean="0">
                <a:solidFill>
                  <a:srgbClr val="FF0000"/>
                </a:solidFill>
              </a:rPr>
              <a:t> 배치 문제 수정했습니다</a:t>
            </a:r>
            <a:r>
              <a:rPr lang="en-US" altLang="ko-KR" sz="1200" dirty="0" smtClean="0">
                <a:solidFill>
                  <a:srgbClr val="FF0000"/>
                </a:solidFill>
              </a:rPr>
              <a:t>.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397209"/>
            <a:ext cx="4354902" cy="3037895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1085" y="2200253"/>
            <a:ext cx="6448425" cy="404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2114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5</a:t>
            </a:r>
            <a:r>
              <a:rPr lang="en-US" altLang="ko-KR" dirty="0" smtClean="0"/>
              <a:t>. </a:t>
            </a:r>
            <a:r>
              <a:rPr lang="ko-KR" altLang="en-US" smtClean="0"/>
              <a:t>행거배치</a:t>
            </a:r>
            <a:endParaRPr lang="ko-KR" altLang="en-US" dirty="0"/>
          </a:p>
        </p:txBody>
      </p:sp>
      <p:sp>
        <p:nvSpPr>
          <p:cNvPr id="8" name="내용 개체 틀 2"/>
          <p:cNvSpPr txBox="1">
            <a:spLocks/>
          </p:cNvSpPr>
          <p:nvPr/>
        </p:nvSpPr>
        <p:spPr>
          <a:xfrm>
            <a:off x="927709" y="1923815"/>
            <a:ext cx="9527506" cy="318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ko-KR" altLang="en-US" sz="1200" dirty="0" smtClean="0">
                <a:solidFill>
                  <a:srgbClr val="FF0000"/>
                </a:solidFill>
              </a:rPr>
              <a:t>▼ 지정한 시작점을 기준으로 끝점과 가까운 끝점에서 반대 쪽 끝점 방향으로 주어진 간격만큼 균등 배치되도록 하였습니다</a:t>
            </a:r>
            <a:r>
              <a:rPr lang="en-US" altLang="ko-KR" sz="1200" dirty="0" smtClean="0">
                <a:solidFill>
                  <a:srgbClr val="FF0000"/>
                </a:solidFill>
              </a:rPr>
              <a:t>.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475692"/>
            <a:ext cx="8420100" cy="286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799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6. </a:t>
            </a:r>
            <a:r>
              <a:rPr lang="ko-KR" altLang="en-US" smtClean="0"/>
              <a:t>레벨연장</a:t>
            </a:r>
            <a:endParaRPr lang="ko-KR" altLang="en-US" dirty="0"/>
          </a:p>
        </p:txBody>
      </p:sp>
      <p:sp>
        <p:nvSpPr>
          <p:cNvPr id="8" name="내용 개체 틀 2"/>
          <p:cNvSpPr txBox="1">
            <a:spLocks/>
          </p:cNvSpPr>
          <p:nvPr/>
        </p:nvSpPr>
        <p:spPr>
          <a:xfrm>
            <a:off x="923026" y="1371939"/>
            <a:ext cx="9187132" cy="318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ko-KR" altLang="en-US" sz="1200" dirty="0" smtClean="0">
                <a:solidFill>
                  <a:srgbClr val="FF0000"/>
                </a:solidFill>
              </a:rPr>
              <a:t>▼ 파이프의 지정한 점과 가까운 끝점이 지정한 레벨</a:t>
            </a:r>
            <a:r>
              <a:rPr lang="en-US" altLang="ko-KR" sz="1200" dirty="0" smtClean="0">
                <a:solidFill>
                  <a:srgbClr val="FF0000"/>
                </a:solidFill>
              </a:rPr>
              <a:t>(</a:t>
            </a:r>
            <a:r>
              <a:rPr lang="ko-KR" altLang="en-US" sz="1200" smtClean="0">
                <a:solidFill>
                  <a:srgbClr val="0070C0"/>
                </a:solidFill>
              </a:rPr>
              <a:t>아래 쪽도 가능</a:t>
            </a:r>
            <a:r>
              <a:rPr lang="en-US" altLang="ko-KR" sz="1200" dirty="0" smtClean="0">
                <a:solidFill>
                  <a:srgbClr val="FF0000"/>
                </a:solidFill>
              </a:rPr>
              <a:t>)</a:t>
            </a:r>
            <a:r>
              <a:rPr lang="ko-KR" altLang="en-US" sz="1200" smtClean="0">
                <a:solidFill>
                  <a:srgbClr val="FF0000"/>
                </a:solidFill>
              </a:rPr>
              <a:t>까지 연장되도록 </a:t>
            </a:r>
            <a:r>
              <a:rPr lang="ko-KR" altLang="en-US" sz="1200" smtClean="0">
                <a:solidFill>
                  <a:srgbClr val="FF0000"/>
                </a:solidFill>
              </a:rPr>
              <a:t>수정하였습니다</a:t>
            </a:r>
            <a:r>
              <a:rPr lang="en-US" altLang="ko-KR" sz="1200" dirty="0" smtClean="0">
                <a:solidFill>
                  <a:srgbClr val="FF0000"/>
                </a:solidFill>
              </a:rPr>
              <a:t>.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26" y="1690688"/>
            <a:ext cx="6242738" cy="4550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0626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561</TotalTime>
  <Words>257</Words>
  <Application>Microsoft Office PowerPoint</Application>
  <PresentationFormat>와이드스크린</PresentationFormat>
  <Paragraphs>28</Paragraphs>
  <Slides>12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5" baseType="lpstr">
      <vt:lpstr>맑은 고딕</vt:lpstr>
      <vt:lpstr>Arial</vt:lpstr>
      <vt:lpstr>Office 테마</vt:lpstr>
      <vt:lpstr>KMBIM3.0 수정</vt:lpstr>
      <vt:lpstr>1.파이프 세그먼트 코드 정의 및 기입</vt:lpstr>
      <vt:lpstr>파이프 세그먼트 코드 정의</vt:lpstr>
      <vt:lpstr>프로젝트 매개변수 작성</vt:lpstr>
      <vt:lpstr>코드 기입</vt:lpstr>
      <vt:lpstr>2.간섭회피</vt:lpstr>
      <vt:lpstr>2.1배관 간섭회피</vt:lpstr>
      <vt:lpstr>2.2덕트 간섭회피</vt:lpstr>
      <vt:lpstr>3. 단열재</vt:lpstr>
      <vt:lpstr>4. 슬리브</vt:lpstr>
      <vt:lpstr>5. 행거배치</vt:lpstr>
      <vt:lpstr>6. 레벨연장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세그먼트 코드 정의</dc:title>
  <dc:creator>gslee</dc:creator>
  <cp:lastModifiedBy>gslee</cp:lastModifiedBy>
  <cp:revision>42</cp:revision>
  <dcterms:created xsi:type="dcterms:W3CDTF">2023-04-24T07:00:47Z</dcterms:created>
  <dcterms:modified xsi:type="dcterms:W3CDTF">2023-05-09T07:43:21Z</dcterms:modified>
</cp:coreProperties>
</file>